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460" r:id="rId3"/>
    <p:sldId id="481" r:id="rId4"/>
    <p:sldId id="469" r:id="rId5"/>
    <p:sldId id="474" r:id="rId6"/>
    <p:sldId id="486" r:id="rId7"/>
    <p:sldId id="476" r:id="rId8"/>
    <p:sldId id="477" r:id="rId9"/>
    <p:sldId id="487" r:id="rId10"/>
    <p:sldId id="478" r:id="rId11"/>
    <p:sldId id="479" r:id="rId12"/>
    <p:sldId id="485" r:id="rId13"/>
    <p:sldId id="482" r:id="rId14"/>
    <p:sldId id="484" r:id="rId15"/>
    <p:sldId id="48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DD8562-3CD2-41AA-B11E-1F156DC0B68C}">
          <p14:sldIdLst>
            <p14:sldId id="260"/>
            <p14:sldId id="460"/>
            <p14:sldId id="481"/>
            <p14:sldId id="469"/>
            <p14:sldId id="474"/>
            <p14:sldId id="486"/>
            <p14:sldId id="476"/>
            <p14:sldId id="477"/>
            <p14:sldId id="487"/>
            <p14:sldId id="478"/>
            <p14:sldId id="479"/>
            <p14:sldId id="485"/>
            <p14:sldId id="482"/>
            <p14:sldId id="484"/>
            <p14:sldId id="4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3F3C"/>
    <a:srgbClr val="0079C1"/>
    <a:srgbClr val="F8951D"/>
    <a:srgbClr val="D47706"/>
    <a:srgbClr val="F78A0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4" autoAdjust="0"/>
    <p:restoredTop sz="94301" autoAdjust="0"/>
  </p:normalViewPr>
  <p:slideViewPr>
    <p:cSldViewPr>
      <p:cViewPr varScale="1">
        <p:scale>
          <a:sx n="111" d="100"/>
          <a:sy n="111" d="100"/>
        </p:scale>
        <p:origin x="1662" y="108"/>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DC3972B1-555B-42C1-B750-A7BE8F53F5D6}" type="datetimeFigureOut">
              <a:rPr lang="en-US" smtClean="0"/>
              <a:t>6/11/2021</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5D049936-801E-4B55-98CC-27B0DA4425CC}" type="slidenum">
              <a:rPr lang="en-US" smtClean="0"/>
              <a:t>‹#›</a:t>
            </a:fld>
            <a:endParaRPr lang="en-US"/>
          </a:p>
        </p:txBody>
      </p:sp>
    </p:spTree>
    <p:extLst>
      <p:ext uri="{BB962C8B-B14F-4D97-AF65-F5344CB8AC3E}">
        <p14:creationId xmlns:p14="http://schemas.microsoft.com/office/powerpoint/2010/main" val="3880127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61B04F-A48E-4035-AA61-453B4D700C34}" type="datetimeFigureOut">
              <a:rPr lang="en-US" smtClean="0"/>
              <a:t>6/11/2021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AFE862-EE1B-4BFD-BCB6-33F67C79C8DA}" type="slidenum">
              <a:rPr lang="en-US" smtClean="0"/>
              <a:t>‹#›</a:t>
            </a:fld>
            <a:endParaRPr lang="en-US"/>
          </a:p>
        </p:txBody>
      </p:sp>
    </p:spTree>
    <p:extLst>
      <p:ext uri="{BB962C8B-B14F-4D97-AF65-F5344CB8AC3E}">
        <p14:creationId xmlns:p14="http://schemas.microsoft.com/office/powerpoint/2010/main" val="340053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AFE862-EE1B-4BFD-BCB6-33F67C79C8DA}" type="slidenum">
              <a:rPr lang="en-US" smtClean="0"/>
              <a:t>1</a:t>
            </a:fld>
            <a:endParaRPr lang="en-US"/>
          </a:p>
        </p:txBody>
      </p:sp>
    </p:spTree>
    <p:extLst>
      <p:ext uri="{BB962C8B-B14F-4D97-AF65-F5344CB8AC3E}">
        <p14:creationId xmlns:p14="http://schemas.microsoft.com/office/powerpoint/2010/main" val="270715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13</a:t>
            </a:fld>
            <a:endParaRPr lang="en-US"/>
          </a:p>
        </p:txBody>
      </p:sp>
    </p:spTree>
    <p:extLst>
      <p:ext uri="{BB962C8B-B14F-4D97-AF65-F5344CB8AC3E}">
        <p14:creationId xmlns:p14="http://schemas.microsoft.com/office/powerpoint/2010/main" val="173718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14</a:t>
            </a:fld>
            <a:endParaRPr lang="en-US"/>
          </a:p>
        </p:txBody>
      </p:sp>
    </p:spTree>
    <p:extLst>
      <p:ext uri="{BB962C8B-B14F-4D97-AF65-F5344CB8AC3E}">
        <p14:creationId xmlns:p14="http://schemas.microsoft.com/office/powerpoint/2010/main" val="185235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15</a:t>
            </a:fld>
            <a:endParaRPr lang="en-US"/>
          </a:p>
        </p:txBody>
      </p:sp>
    </p:spTree>
    <p:extLst>
      <p:ext uri="{BB962C8B-B14F-4D97-AF65-F5344CB8AC3E}">
        <p14:creationId xmlns:p14="http://schemas.microsoft.com/office/powerpoint/2010/main" val="237026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4</a:t>
            </a:fld>
            <a:endParaRPr lang="en-US"/>
          </a:p>
        </p:txBody>
      </p:sp>
    </p:spTree>
    <p:extLst>
      <p:ext uri="{BB962C8B-B14F-4D97-AF65-F5344CB8AC3E}">
        <p14:creationId xmlns:p14="http://schemas.microsoft.com/office/powerpoint/2010/main" val="409163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5</a:t>
            </a:fld>
            <a:endParaRPr lang="en-US"/>
          </a:p>
        </p:txBody>
      </p:sp>
    </p:spTree>
    <p:extLst>
      <p:ext uri="{BB962C8B-B14F-4D97-AF65-F5344CB8AC3E}">
        <p14:creationId xmlns:p14="http://schemas.microsoft.com/office/powerpoint/2010/main" val="220490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7</a:t>
            </a:fld>
            <a:endParaRPr lang="en-US"/>
          </a:p>
        </p:txBody>
      </p:sp>
    </p:spTree>
    <p:extLst>
      <p:ext uri="{BB962C8B-B14F-4D97-AF65-F5344CB8AC3E}">
        <p14:creationId xmlns:p14="http://schemas.microsoft.com/office/powerpoint/2010/main" val="16275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8</a:t>
            </a:fld>
            <a:endParaRPr lang="en-US"/>
          </a:p>
        </p:txBody>
      </p:sp>
    </p:spTree>
    <p:extLst>
      <p:ext uri="{BB962C8B-B14F-4D97-AF65-F5344CB8AC3E}">
        <p14:creationId xmlns:p14="http://schemas.microsoft.com/office/powerpoint/2010/main" val="169616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9</a:t>
            </a:fld>
            <a:endParaRPr lang="en-US"/>
          </a:p>
        </p:txBody>
      </p:sp>
    </p:spTree>
    <p:extLst>
      <p:ext uri="{BB962C8B-B14F-4D97-AF65-F5344CB8AC3E}">
        <p14:creationId xmlns:p14="http://schemas.microsoft.com/office/powerpoint/2010/main" val="154199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10</a:t>
            </a:fld>
            <a:endParaRPr lang="en-US"/>
          </a:p>
        </p:txBody>
      </p:sp>
    </p:spTree>
    <p:extLst>
      <p:ext uri="{BB962C8B-B14F-4D97-AF65-F5344CB8AC3E}">
        <p14:creationId xmlns:p14="http://schemas.microsoft.com/office/powerpoint/2010/main" val="130875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11</a:t>
            </a:fld>
            <a:endParaRPr lang="en-US"/>
          </a:p>
        </p:txBody>
      </p:sp>
    </p:spTree>
    <p:extLst>
      <p:ext uri="{BB962C8B-B14F-4D97-AF65-F5344CB8AC3E}">
        <p14:creationId xmlns:p14="http://schemas.microsoft.com/office/powerpoint/2010/main" val="43907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One Participant has re-rated the same BMG for two consecutive years.</a:t>
            </a:r>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fld id="{6CAFE862-EE1B-4BFD-BCB6-33F67C79C8DA}" type="slidenum">
              <a:rPr lang="en-US" smtClean="0"/>
              <a:t>12</a:t>
            </a:fld>
            <a:endParaRPr lang="en-US"/>
          </a:p>
        </p:txBody>
      </p:sp>
    </p:spTree>
    <p:extLst>
      <p:ext uri="{BB962C8B-B14F-4D97-AF65-F5344CB8AC3E}">
        <p14:creationId xmlns:p14="http://schemas.microsoft.com/office/powerpoint/2010/main" val="1372213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07"/>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u="none"/>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124200" y="4876800"/>
            <a:ext cx="2895600" cy="365125"/>
          </a:xfrm>
          <a:prstGeom prst="rect">
            <a:avLst/>
          </a:prstGeom>
        </p:spPr>
        <p:txBody>
          <a:bodyPr/>
          <a:lstStyle>
            <a:lvl1pPr algn="ctr">
              <a:defRPr>
                <a:solidFill>
                  <a:schemeClr val="bg1">
                    <a:lumMod val="50000"/>
                  </a:schemeClr>
                </a:solidFill>
              </a:defRPr>
            </a:lvl1pPr>
          </a:lstStyle>
          <a:p>
            <a:r>
              <a:rPr lang="en-US" dirty="0"/>
              <a:t>Additional text here</a:t>
            </a:r>
          </a:p>
        </p:txBody>
      </p:sp>
    </p:spTree>
    <p:extLst>
      <p:ext uri="{BB962C8B-B14F-4D97-AF65-F5344CB8AC3E}">
        <p14:creationId xmlns:p14="http://schemas.microsoft.com/office/powerpoint/2010/main" val="7966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200">
                <a:solidFill>
                  <a:srgbClr val="0079C1"/>
                </a:solidFill>
              </a:defRPr>
            </a:lvl2pPr>
            <a:lvl3pPr>
              <a:defRPr sz="2000">
                <a:solidFill>
                  <a:srgbClr val="0079C1"/>
                </a:solidFill>
              </a:defRPr>
            </a:lvl3pPr>
            <a:lvl4pPr>
              <a:defRPr>
                <a:solidFill>
                  <a:srgbClr val="0079C1"/>
                </a:solidFill>
              </a:defRPr>
            </a:lvl4pPr>
            <a:lvl5pPr>
              <a:defRPr>
                <a:solidFill>
                  <a:srgbClr val="0079C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37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64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105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63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background-high.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2590800"/>
            <a:ext cx="6629400" cy="457200"/>
          </a:xfrm>
        </p:spPr>
        <p:txBody>
          <a:bodyPr/>
          <a:lstStyle>
            <a:lvl1pPr>
              <a:defRPr/>
            </a:lvl1pPr>
          </a:lstStyle>
          <a:p>
            <a:endParaRPr lang="en-US" dirty="0"/>
          </a:p>
        </p:txBody>
      </p:sp>
      <p:sp>
        <p:nvSpPr>
          <p:cNvPr id="3" name="Subtitle 2"/>
          <p:cNvSpPr>
            <a:spLocks noGrp="1"/>
          </p:cNvSpPr>
          <p:nvPr>
            <p:ph type="subTitle" idx="1"/>
          </p:nvPr>
        </p:nvSpPr>
        <p:spPr>
          <a:xfrm>
            <a:off x="1371600" y="3124200"/>
            <a:ext cx="6629400" cy="914400"/>
          </a:xfrm>
        </p:spPr>
        <p:txBody>
          <a:bodyPr/>
          <a:lstStyle>
            <a:lvl1pPr marL="0" indent="0" algn="l">
              <a:spcBef>
                <a:spcPts val="200"/>
              </a:spcBef>
              <a:spcAft>
                <a:spcPts val="200"/>
              </a:spcAft>
              <a:buNone/>
              <a:defRPr baseline="0">
                <a:solidFill>
                  <a:srgbClr val="C0802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83B5BE-C0E2-4BDD-A431-C8D8231BAB07}" type="datetimeFigureOut">
              <a:rPr lang="en-US" smtClean="0"/>
              <a:pPr/>
              <a:t>6/11/2021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E57832-E5C3-45A9-9453-D35727B4FAA3}" type="slidenum">
              <a:rPr lang="en-US" smtClean="0"/>
              <a:pPr/>
              <a:t>‹#›</a:t>
            </a:fld>
            <a:endParaRPr lang="en-US" dirty="0"/>
          </a:p>
        </p:txBody>
      </p:sp>
      <p:cxnSp>
        <p:nvCxnSpPr>
          <p:cNvPr id="8" name="Straight Connector 7"/>
          <p:cNvCxnSpPr/>
          <p:nvPr userDrawn="1"/>
        </p:nvCxnSpPr>
        <p:spPr>
          <a:xfrm>
            <a:off x="1447800" y="3048000"/>
            <a:ext cx="6553200" cy="0"/>
          </a:xfrm>
          <a:prstGeom prst="line">
            <a:avLst/>
          </a:prstGeom>
          <a:ln w="28575">
            <a:solidFill>
              <a:srgbClr val="4A6C9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3"/>
          </p:nvPr>
        </p:nvSpPr>
        <p:spPr>
          <a:xfrm>
            <a:off x="1371599" y="4190998"/>
            <a:ext cx="6629401" cy="457201"/>
          </a:xfrm>
        </p:spPr>
        <p:txBody>
          <a:bodyPr anchor="b">
            <a:normAutofit/>
          </a:bodyPr>
          <a:lstStyle>
            <a:lvl1pPr marL="0" indent="0">
              <a:buNone/>
              <a:defRPr sz="1800">
                <a:solidFill>
                  <a:srgbClr val="4A6C9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4"/>
          </p:nvPr>
        </p:nvSpPr>
        <p:spPr>
          <a:xfrm>
            <a:off x="1371600" y="4724399"/>
            <a:ext cx="6629401" cy="457201"/>
          </a:xfrm>
        </p:spPr>
        <p:txBody>
          <a:bodyPr anchor="b">
            <a:normAutofit/>
          </a:bodyPr>
          <a:lstStyle>
            <a:lvl1pPr marL="0" indent="0">
              <a:buNone/>
              <a:defRPr sz="1800" b="0">
                <a:solidFill>
                  <a:srgbClr val="4A6C9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600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background-high.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2590800"/>
            <a:ext cx="6629400" cy="457200"/>
          </a:xfrm>
        </p:spPr>
        <p:txBody>
          <a:bodyPr/>
          <a:lstStyle>
            <a:lvl1pPr>
              <a:defRPr/>
            </a:lvl1pPr>
          </a:lstStyle>
          <a:p>
            <a:endParaRPr lang="en-US" dirty="0"/>
          </a:p>
        </p:txBody>
      </p:sp>
      <p:sp>
        <p:nvSpPr>
          <p:cNvPr id="3" name="Subtitle 2"/>
          <p:cNvSpPr>
            <a:spLocks noGrp="1"/>
          </p:cNvSpPr>
          <p:nvPr>
            <p:ph type="subTitle" idx="1"/>
          </p:nvPr>
        </p:nvSpPr>
        <p:spPr>
          <a:xfrm>
            <a:off x="1371600" y="3124200"/>
            <a:ext cx="6629400" cy="914400"/>
          </a:xfrm>
        </p:spPr>
        <p:txBody>
          <a:bodyPr/>
          <a:lstStyle>
            <a:lvl1pPr marL="0" indent="0" algn="l">
              <a:spcBef>
                <a:spcPts val="200"/>
              </a:spcBef>
              <a:spcAft>
                <a:spcPts val="200"/>
              </a:spcAft>
              <a:buNone/>
              <a:defRPr baseline="0">
                <a:solidFill>
                  <a:srgbClr val="C0802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83B5BE-C0E2-4BDD-A431-C8D8231BAB07}" type="datetimeFigureOut">
              <a:rPr lang="en-US" smtClean="0"/>
              <a:pPr/>
              <a:t>6/11/2021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E57832-E5C3-45A9-9453-D35727B4FAA3}" type="slidenum">
              <a:rPr lang="en-US" smtClean="0"/>
              <a:pPr/>
              <a:t>‹#›</a:t>
            </a:fld>
            <a:endParaRPr lang="en-US" dirty="0"/>
          </a:p>
        </p:txBody>
      </p:sp>
      <p:cxnSp>
        <p:nvCxnSpPr>
          <p:cNvPr id="8" name="Straight Connector 7"/>
          <p:cNvCxnSpPr/>
          <p:nvPr userDrawn="1"/>
        </p:nvCxnSpPr>
        <p:spPr>
          <a:xfrm>
            <a:off x="1447800" y="3048000"/>
            <a:ext cx="6553200" cy="0"/>
          </a:xfrm>
          <a:prstGeom prst="line">
            <a:avLst/>
          </a:prstGeom>
          <a:ln w="28575">
            <a:solidFill>
              <a:srgbClr val="4A6C9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3"/>
          </p:nvPr>
        </p:nvSpPr>
        <p:spPr>
          <a:xfrm>
            <a:off x="1371599" y="4190998"/>
            <a:ext cx="6629401" cy="457201"/>
          </a:xfrm>
        </p:spPr>
        <p:txBody>
          <a:bodyPr anchor="b">
            <a:normAutofit/>
          </a:bodyPr>
          <a:lstStyle>
            <a:lvl1pPr marL="0" indent="0">
              <a:buNone/>
              <a:defRPr sz="1800">
                <a:solidFill>
                  <a:srgbClr val="4A6C9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4"/>
          </p:nvPr>
        </p:nvSpPr>
        <p:spPr>
          <a:xfrm>
            <a:off x="1371600" y="4724399"/>
            <a:ext cx="6629401" cy="457201"/>
          </a:xfrm>
        </p:spPr>
        <p:txBody>
          <a:bodyPr anchor="b">
            <a:normAutofit/>
          </a:bodyPr>
          <a:lstStyle>
            <a:lvl1pPr marL="0" indent="0">
              <a:buNone/>
              <a:defRPr sz="1800" b="0">
                <a:solidFill>
                  <a:srgbClr val="4A6C9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6000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705600" cy="6397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3427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 id="2147483658" r:id="rId6"/>
    <p:sldLayoutId id="2147483661" r:id="rId7"/>
  </p:sldLayoutIdLst>
  <p:txStyles>
    <p:titleStyle>
      <a:lvl1pPr algn="l" defTabSz="914400" rtl="0" eaLnBrk="1" latinLnBrk="0" hangingPunct="1">
        <a:spcBef>
          <a:spcPct val="0"/>
        </a:spcBef>
        <a:buNone/>
        <a:defRPr sz="4000" b="1" u="sng" kern="1200">
          <a:solidFill>
            <a:srgbClr val="0079C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b="1" kern="1200">
          <a:solidFill>
            <a:srgbClr val="D4770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fontScale="90000"/>
          </a:bodyPr>
          <a:lstStyle/>
          <a:p>
            <a:r>
              <a:rPr lang="en-US" dirty="0"/>
              <a:t>Air-Cooled Chillers (</a:t>
            </a:r>
            <a:r>
              <a:rPr lang="en-US" dirty="0" err="1"/>
              <a:t>ACCL</a:t>
            </a:r>
            <a:r>
              <a:rPr lang="en-US" dirty="0"/>
              <a:t>) and</a:t>
            </a:r>
            <a:br>
              <a:rPr lang="en-US" dirty="0"/>
            </a:br>
            <a:r>
              <a:rPr lang="en-US" dirty="0"/>
              <a:t>Water-Cooled Chillers (</a:t>
            </a:r>
            <a:r>
              <a:rPr lang="en-US" dirty="0" err="1"/>
              <a:t>WCCL</a:t>
            </a:r>
            <a:r>
              <a:rPr lang="en-US" dirty="0"/>
              <a:t>) Certification Program Update</a:t>
            </a:r>
          </a:p>
        </p:txBody>
      </p:sp>
      <p:sp>
        <p:nvSpPr>
          <p:cNvPr id="3" name="Subtitle 2"/>
          <p:cNvSpPr>
            <a:spLocks noGrp="1"/>
          </p:cNvSpPr>
          <p:nvPr>
            <p:ph type="subTitle" idx="1"/>
          </p:nvPr>
        </p:nvSpPr>
        <p:spPr>
          <a:xfrm>
            <a:off x="1447800" y="1981200"/>
            <a:ext cx="6400800" cy="762000"/>
          </a:xfrm>
        </p:spPr>
        <p:txBody>
          <a:bodyPr>
            <a:normAutofit/>
          </a:bodyPr>
          <a:lstStyle/>
          <a:p>
            <a:r>
              <a:rPr lang="en-US" dirty="0"/>
              <a:t>2021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60" y="2526792"/>
            <a:ext cx="3363597" cy="15273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514600"/>
            <a:ext cx="3274162" cy="1551774"/>
          </a:xfrm>
          <a:prstGeom prst="rect">
            <a:avLst/>
          </a:prstGeom>
        </p:spPr>
      </p:pic>
      <p:pic>
        <p:nvPicPr>
          <p:cNvPr id="7" name="Picture 6"/>
          <p:cNvPicPr>
            <a:picLocks noChangeAspect="1"/>
          </p:cNvPicPr>
          <p:nvPr/>
        </p:nvPicPr>
        <p:blipFill>
          <a:blip r:embed="rId5"/>
          <a:stretch>
            <a:fillRect/>
          </a:stretch>
        </p:blipFill>
        <p:spPr>
          <a:xfrm>
            <a:off x="1248660" y="4203192"/>
            <a:ext cx="3352800" cy="1528018"/>
          </a:xfrm>
          <a:prstGeom prst="rect">
            <a:avLst/>
          </a:prstGeom>
        </p:spPr>
      </p:pic>
      <p:pic>
        <p:nvPicPr>
          <p:cNvPr id="8" name="Picture 7"/>
          <p:cNvPicPr>
            <a:picLocks noChangeAspect="1"/>
          </p:cNvPicPr>
          <p:nvPr/>
        </p:nvPicPr>
        <p:blipFill>
          <a:blip r:embed="rId6"/>
          <a:stretch>
            <a:fillRect/>
          </a:stretch>
        </p:blipFill>
        <p:spPr>
          <a:xfrm>
            <a:off x="4632385" y="4167101"/>
            <a:ext cx="3242989" cy="1600200"/>
          </a:xfrm>
          <a:prstGeom prst="rect">
            <a:avLst/>
          </a:prstGeom>
        </p:spPr>
      </p:pic>
    </p:spTree>
    <p:extLst>
      <p:ext uri="{BB962C8B-B14F-4D97-AF65-F5344CB8AC3E}">
        <p14:creationId xmlns:p14="http://schemas.microsoft.com/office/powerpoint/2010/main" val="395773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54479"/>
            <a:ext cx="8915400" cy="639762"/>
          </a:xfrm>
        </p:spPr>
        <p:txBody>
          <a:bodyPr/>
          <a:lstStyle/>
          <a:p>
            <a:r>
              <a:rPr lang="en-US" dirty="0"/>
              <a:t>Certification Statement Flowchart</a:t>
            </a:r>
          </a:p>
        </p:txBody>
      </p:sp>
      <p:sp>
        <p:nvSpPr>
          <p:cNvPr id="3" name="Content Placeholder 2"/>
          <p:cNvSpPr>
            <a:spLocks noGrp="1"/>
          </p:cNvSpPr>
          <p:nvPr>
            <p:ph idx="1"/>
          </p:nvPr>
        </p:nvSpPr>
        <p:spPr>
          <a:xfrm>
            <a:off x="457200" y="1084262"/>
            <a:ext cx="5334000" cy="5410200"/>
          </a:xfrm>
        </p:spPr>
        <p:txBody>
          <a:bodyPr>
            <a:normAutofit/>
          </a:bodyPr>
          <a:lstStyle/>
          <a:p>
            <a:r>
              <a:rPr lang="en-US" dirty="0"/>
              <a:t>Why: Increased likelihood that participants will see and use the flowchart. </a:t>
            </a:r>
          </a:p>
          <a:p>
            <a:r>
              <a:rPr lang="en-US" dirty="0"/>
              <a:t>What: Incorporated Certification Statement Flowchart as an appendix to the OMs. Added a reference in section 3.7.4</a:t>
            </a:r>
          </a:p>
          <a:p>
            <a:pPr lvl="1"/>
            <a:r>
              <a:rPr lang="en-US" dirty="0"/>
              <a:t>Flowcharts were previously published on the AHRI website. </a:t>
            </a:r>
          </a:p>
          <a:p>
            <a:endParaRPr lang="en-US" dirty="0"/>
          </a:p>
          <a:p>
            <a:endParaRPr lang="en-US" dirty="0"/>
          </a:p>
        </p:txBody>
      </p:sp>
      <p:pic>
        <p:nvPicPr>
          <p:cNvPr id="4" name="Picture 3">
            <a:extLst>
              <a:ext uri="{FF2B5EF4-FFF2-40B4-BE49-F238E27FC236}">
                <a16:creationId xmlns:a16="http://schemas.microsoft.com/office/drawing/2014/main" id="{90B7E2E1-D501-4222-8691-5B1CF42895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
            <a:ext cx="3048000" cy="5334000"/>
          </a:xfrm>
          <a:prstGeom prst="rect">
            <a:avLst/>
          </a:prstGeom>
          <a:noFill/>
          <a:ln>
            <a:noFill/>
          </a:ln>
        </p:spPr>
      </p:pic>
      <p:sp>
        <p:nvSpPr>
          <p:cNvPr id="5" name="TextBox 4">
            <a:extLst>
              <a:ext uri="{FF2B5EF4-FFF2-40B4-BE49-F238E27FC236}">
                <a16:creationId xmlns:a16="http://schemas.microsoft.com/office/drawing/2014/main" id="{01AA80C2-3CD9-4C0B-93E8-DBAFB05BA1F2}"/>
              </a:ext>
            </a:extLst>
          </p:cNvPr>
          <p:cNvSpPr txBox="1"/>
          <p:nvPr/>
        </p:nvSpPr>
        <p:spPr>
          <a:xfrm>
            <a:off x="7910142" y="1096962"/>
            <a:ext cx="908390" cy="523220"/>
          </a:xfrm>
          <a:prstGeom prst="rect">
            <a:avLst/>
          </a:prstGeom>
          <a:noFill/>
        </p:spPr>
        <p:txBody>
          <a:bodyPr wrap="none" rtlCol="0">
            <a:spAutoFit/>
          </a:bodyPr>
          <a:lstStyle/>
          <a:p>
            <a:pPr algn="ctr"/>
            <a:r>
              <a:rPr lang="en-US" sz="1400" dirty="0"/>
              <a:t>WCCL</a:t>
            </a:r>
          </a:p>
          <a:p>
            <a:pPr algn="ctr"/>
            <a:r>
              <a:rPr lang="en-US" sz="1400" dirty="0"/>
              <a:t>Flowchart</a:t>
            </a:r>
          </a:p>
        </p:txBody>
      </p:sp>
    </p:spTree>
    <p:extLst>
      <p:ext uri="{BB962C8B-B14F-4D97-AF65-F5344CB8AC3E}">
        <p14:creationId xmlns:p14="http://schemas.microsoft.com/office/powerpoint/2010/main" val="56142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Certification Statements: Freeze Protection</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Freeze protection ratings are not certified. This change ensures selections for units with freeze protection include certified performance (water only) when claiming certification. Temperature was removed to avoid confusion because selections below 36°F are outside the scope of 550/590. </a:t>
            </a:r>
          </a:p>
          <a:p>
            <a:r>
              <a:rPr lang="en-US" dirty="0"/>
              <a:t>What:</a:t>
            </a:r>
          </a:p>
          <a:p>
            <a:pPr lvl="1"/>
            <a:endParaRPr lang="en-US" dirty="0"/>
          </a:p>
          <a:p>
            <a:pPr marL="914400" lvl="2" indent="0">
              <a:buNone/>
            </a:pPr>
            <a:endParaRPr lang="en-US" dirty="0"/>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38DC6872-93E2-4F8C-B627-AB289156090E}"/>
              </a:ext>
            </a:extLst>
          </p:cNvPr>
          <p:cNvPicPr>
            <a:picLocks noChangeAspect="1"/>
          </p:cNvPicPr>
          <p:nvPr/>
        </p:nvPicPr>
        <p:blipFill>
          <a:blip r:embed="rId3"/>
          <a:stretch>
            <a:fillRect/>
          </a:stretch>
        </p:blipFill>
        <p:spPr>
          <a:xfrm>
            <a:off x="1066800" y="3352800"/>
            <a:ext cx="5257800" cy="1699289"/>
          </a:xfrm>
          <a:prstGeom prst="rect">
            <a:avLst/>
          </a:prstGeom>
        </p:spPr>
      </p:pic>
    </p:spTree>
    <p:extLst>
      <p:ext uri="{BB962C8B-B14F-4D97-AF65-F5344CB8AC3E}">
        <p14:creationId xmlns:p14="http://schemas.microsoft.com/office/powerpoint/2010/main" val="369036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Certification Statements: WCCL Heating Units</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Heating performance is certified at full-load standard rating conditions only. This change ensures selections include certified performance when claiming certification. </a:t>
            </a:r>
          </a:p>
          <a:p>
            <a:r>
              <a:rPr lang="en-US" dirty="0"/>
              <a:t>What:</a:t>
            </a:r>
          </a:p>
          <a:p>
            <a:pPr lvl="1"/>
            <a:endParaRPr lang="en-US" dirty="0"/>
          </a:p>
          <a:p>
            <a:pPr marL="914400" lvl="2" indent="0">
              <a:buNone/>
            </a:pPr>
            <a:endParaRPr lang="en-US" dirty="0"/>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88DB847B-9403-44F1-BDA0-EDE17B6D9C1D}"/>
              </a:ext>
            </a:extLst>
          </p:cNvPr>
          <p:cNvPicPr>
            <a:picLocks noChangeAspect="1"/>
          </p:cNvPicPr>
          <p:nvPr/>
        </p:nvPicPr>
        <p:blipFill>
          <a:blip r:embed="rId3"/>
          <a:stretch>
            <a:fillRect/>
          </a:stretch>
        </p:blipFill>
        <p:spPr>
          <a:xfrm>
            <a:off x="1295400" y="2438400"/>
            <a:ext cx="5343525" cy="3752850"/>
          </a:xfrm>
          <a:prstGeom prst="rect">
            <a:avLst/>
          </a:prstGeom>
        </p:spPr>
      </p:pic>
    </p:spTree>
    <p:extLst>
      <p:ext uri="{BB962C8B-B14F-4D97-AF65-F5344CB8AC3E}">
        <p14:creationId xmlns:p14="http://schemas.microsoft.com/office/powerpoint/2010/main" val="163410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Certification Statements: Application Ratings Outside the Scope of the Standard</a:t>
            </a:r>
          </a:p>
        </p:txBody>
      </p:sp>
      <p:sp>
        <p:nvSpPr>
          <p:cNvPr id="3" name="Content Placeholder 2"/>
          <p:cNvSpPr>
            <a:spLocks noGrp="1"/>
          </p:cNvSpPr>
          <p:nvPr>
            <p:ph idx="1"/>
          </p:nvPr>
        </p:nvSpPr>
        <p:spPr>
          <a:xfrm>
            <a:off x="457200" y="1066800"/>
            <a:ext cx="8534400" cy="5257800"/>
          </a:xfrm>
        </p:spPr>
        <p:txBody>
          <a:bodyPr>
            <a:normAutofit/>
          </a:bodyPr>
          <a:lstStyle/>
          <a:p>
            <a:r>
              <a:rPr lang="en-US" dirty="0"/>
              <a:t>Why: Clarify what statement should be used when application ratings are outside the scope of the Standard.  </a:t>
            </a:r>
          </a:p>
          <a:p>
            <a:r>
              <a:rPr lang="en-US" dirty="0"/>
              <a:t>What:</a:t>
            </a:r>
          </a:p>
          <a:p>
            <a:pPr lvl="1"/>
            <a:endParaRPr lang="en-US" dirty="0"/>
          </a:p>
          <a:p>
            <a:pPr marL="914400" lvl="2" indent="0">
              <a:buNone/>
            </a:pPr>
            <a:endParaRPr lang="en-US" dirty="0"/>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AF55815A-ACE2-4E98-9B16-29A9C0712385}"/>
              </a:ext>
            </a:extLst>
          </p:cNvPr>
          <p:cNvPicPr>
            <a:picLocks noChangeAspect="1"/>
          </p:cNvPicPr>
          <p:nvPr/>
        </p:nvPicPr>
        <p:blipFill>
          <a:blip r:embed="rId3"/>
          <a:stretch>
            <a:fillRect/>
          </a:stretch>
        </p:blipFill>
        <p:spPr>
          <a:xfrm>
            <a:off x="1143000" y="2336680"/>
            <a:ext cx="6223600" cy="1244720"/>
          </a:xfrm>
          <a:prstGeom prst="rect">
            <a:avLst/>
          </a:prstGeom>
        </p:spPr>
      </p:pic>
    </p:spTree>
    <p:extLst>
      <p:ext uri="{BB962C8B-B14F-4D97-AF65-F5344CB8AC3E}">
        <p14:creationId xmlns:p14="http://schemas.microsoft.com/office/powerpoint/2010/main" val="310964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Certification Statements: EN Certification</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Update WCCL EN Certification Statement to match ACCL. </a:t>
            </a:r>
          </a:p>
          <a:p>
            <a:r>
              <a:rPr lang="en-US" dirty="0"/>
              <a:t>What:</a:t>
            </a:r>
          </a:p>
          <a:p>
            <a:pPr lvl="1"/>
            <a:endParaRPr lang="en-US" dirty="0"/>
          </a:p>
          <a:p>
            <a:pPr marL="914400" lvl="2" indent="0">
              <a:buNone/>
            </a:pPr>
            <a:endParaRPr lang="en-US" dirty="0"/>
          </a:p>
          <a:p>
            <a:pPr marL="457200" lvl="1"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058724A4-C2DF-428F-A2F2-32D170CB0A32}"/>
              </a:ext>
            </a:extLst>
          </p:cNvPr>
          <p:cNvPicPr>
            <a:picLocks noChangeAspect="1"/>
          </p:cNvPicPr>
          <p:nvPr/>
        </p:nvPicPr>
        <p:blipFill>
          <a:blip r:embed="rId3"/>
          <a:stretch>
            <a:fillRect/>
          </a:stretch>
        </p:blipFill>
        <p:spPr>
          <a:xfrm>
            <a:off x="1524000" y="1905000"/>
            <a:ext cx="6084794" cy="762000"/>
          </a:xfrm>
          <a:prstGeom prst="rect">
            <a:avLst/>
          </a:prstGeom>
        </p:spPr>
      </p:pic>
    </p:spTree>
    <p:extLst>
      <p:ext uri="{BB962C8B-B14F-4D97-AF65-F5344CB8AC3E}">
        <p14:creationId xmlns:p14="http://schemas.microsoft.com/office/powerpoint/2010/main" val="241617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Certification Statements: Alternate Certification</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Section was redundant with 3.7.5.1.</a:t>
            </a:r>
          </a:p>
          <a:p>
            <a:r>
              <a:rPr lang="en-US" dirty="0"/>
              <a:t>What: Removed section 3.7.5.5</a:t>
            </a:r>
          </a:p>
          <a:p>
            <a:pPr marL="914400" lvl="2" indent="0">
              <a:buNone/>
            </a:pPr>
            <a:endParaRPr lang="en-US" dirty="0"/>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E763913A-D107-4898-BAA0-984CDA4B305D}"/>
              </a:ext>
            </a:extLst>
          </p:cNvPr>
          <p:cNvPicPr>
            <a:picLocks noChangeAspect="1"/>
          </p:cNvPicPr>
          <p:nvPr/>
        </p:nvPicPr>
        <p:blipFill>
          <a:blip r:embed="rId3"/>
          <a:stretch>
            <a:fillRect/>
          </a:stretch>
        </p:blipFill>
        <p:spPr>
          <a:xfrm>
            <a:off x="1676399" y="1905000"/>
            <a:ext cx="5710989" cy="1219200"/>
          </a:xfrm>
          <a:prstGeom prst="rect">
            <a:avLst/>
          </a:prstGeom>
        </p:spPr>
      </p:pic>
    </p:spTree>
    <p:extLst>
      <p:ext uri="{BB962C8B-B14F-4D97-AF65-F5344CB8AC3E}">
        <p14:creationId xmlns:p14="http://schemas.microsoft.com/office/powerpoint/2010/main" val="300325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lstStyle/>
          <a:p>
            <a:r>
              <a:rPr lang="en-US" dirty="0"/>
              <a:t>Updated Sections of the ACCL and WCCL OMs (2021)</a:t>
            </a:r>
          </a:p>
        </p:txBody>
      </p:sp>
      <p:sp>
        <p:nvSpPr>
          <p:cNvPr id="3" name="Content Placeholder 2"/>
          <p:cNvSpPr>
            <a:spLocks noGrp="1"/>
          </p:cNvSpPr>
          <p:nvPr>
            <p:ph idx="1"/>
          </p:nvPr>
        </p:nvSpPr>
        <p:spPr>
          <a:xfrm>
            <a:off x="457200" y="914400"/>
            <a:ext cx="8229600" cy="5410200"/>
          </a:xfrm>
        </p:spPr>
        <p:txBody>
          <a:bodyPr>
            <a:normAutofit/>
          </a:bodyPr>
          <a:lstStyle/>
          <a:p>
            <a:r>
              <a:rPr lang="en-US" dirty="0"/>
              <a:t>Effective May 1, 2021</a:t>
            </a:r>
          </a:p>
          <a:p>
            <a:pPr lvl="1">
              <a:spcBef>
                <a:spcPts val="0"/>
              </a:spcBef>
            </a:pPr>
            <a:r>
              <a:rPr lang="en-US" dirty="0"/>
              <a:t>Require compliance with 2020 versions of AHRI Standards 550/590 (I-P) and 551/591 (SI). All references updated. </a:t>
            </a:r>
          </a:p>
          <a:p>
            <a:pPr lvl="1">
              <a:spcBef>
                <a:spcPts val="0"/>
              </a:spcBef>
            </a:pPr>
            <a:r>
              <a:rPr lang="en-US" dirty="0"/>
              <a:t>Clarify fifth point percent load calculation and re-rate procedure. Added examples in Appendix B (ACCL) or A (WCCL).</a:t>
            </a:r>
          </a:p>
          <a:p>
            <a:pPr lvl="1">
              <a:spcBef>
                <a:spcPts val="0"/>
              </a:spcBef>
            </a:pPr>
            <a:r>
              <a:rPr lang="en-US" dirty="0"/>
              <a:t>Clarify procedure for determination of Maximum Approved Test Stand Capacity.</a:t>
            </a:r>
          </a:p>
          <a:p>
            <a:pPr lvl="1">
              <a:spcBef>
                <a:spcPts val="0"/>
              </a:spcBef>
            </a:pPr>
            <a:r>
              <a:rPr lang="en-US" dirty="0"/>
              <a:t>Penalty tests may be assigned to the same test year as the failed test or the following year, to be determined by AHRI.</a:t>
            </a:r>
          </a:p>
          <a:p>
            <a:pPr lvl="1">
              <a:spcBef>
                <a:spcPts val="0"/>
              </a:spcBef>
            </a:pPr>
            <a:r>
              <a:rPr lang="en-US" dirty="0"/>
              <a:t>Added certification statement flowchart in Appendix C (ACCL) or Appendix B (WCCL).</a:t>
            </a:r>
          </a:p>
          <a:p>
            <a:pPr lvl="1">
              <a:spcBef>
                <a:spcPts val="0"/>
              </a:spcBef>
            </a:pPr>
            <a:r>
              <a:rPr lang="en-US" dirty="0"/>
              <a:t>Compliance Committee to approve Test Stand User testing fees </a:t>
            </a:r>
          </a:p>
          <a:p>
            <a:pPr lvl="1">
              <a:spcBef>
                <a:spcPts val="0"/>
              </a:spcBef>
            </a:pPr>
            <a:r>
              <a:rPr lang="en-US" dirty="0"/>
              <a:t>Minor edits throughout</a:t>
            </a:r>
          </a:p>
          <a:p>
            <a:pPr lvl="2">
              <a:spcBef>
                <a:spcPts val="0"/>
              </a:spcBef>
            </a:pPr>
            <a:r>
              <a:rPr lang="en-US" dirty="0"/>
              <a:t>Updated “Fluid” to “Liquid”</a:t>
            </a:r>
          </a:p>
          <a:p>
            <a:pPr lvl="2">
              <a:spcBef>
                <a:spcPts val="0"/>
              </a:spcBef>
            </a:pPr>
            <a:r>
              <a:rPr lang="en-US" dirty="0"/>
              <a:t>Standardize terminology on “Cooling Capacity”</a:t>
            </a:r>
          </a:p>
        </p:txBody>
      </p:sp>
    </p:spTree>
    <p:extLst>
      <p:ext uri="{BB962C8B-B14F-4D97-AF65-F5344CB8AC3E}">
        <p14:creationId xmlns:p14="http://schemas.microsoft.com/office/powerpoint/2010/main" val="37589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lstStyle/>
          <a:p>
            <a:r>
              <a:rPr lang="en-US" dirty="0"/>
              <a:t>Updated Sections of the ACCL and WCCL OMs (2021)</a:t>
            </a:r>
          </a:p>
        </p:txBody>
      </p:sp>
      <p:sp>
        <p:nvSpPr>
          <p:cNvPr id="3" name="Content Placeholder 2"/>
          <p:cNvSpPr>
            <a:spLocks noGrp="1"/>
          </p:cNvSpPr>
          <p:nvPr>
            <p:ph idx="1"/>
          </p:nvPr>
        </p:nvSpPr>
        <p:spPr>
          <a:xfrm>
            <a:off x="457200" y="914400"/>
            <a:ext cx="8229600" cy="5410200"/>
          </a:xfrm>
        </p:spPr>
        <p:txBody>
          <a:bodyPr>
            <a:normAutofit/>
          </a:bodyPr>
          <a:lstStyle/>
          <a:p>
            <a:r>
              <a:rPr lang="en-US" dirty="0"/>
              <a:t>Effective December 31, 2021</a:t>
            </a:r>
          </a:p>
          <a:p>
            <a:pPr lvl="1">
              <a:spcBef>
                <a:spcPts val="0"/>
              </a:spcBef>
            </a:pPr>
            <a:r>
              <a:rPr lang="en-US" dirty="0"/>
              <a:t>Updates to certification statements</a:t>
            </a:r>
          </a:p>
          <a:p>
            <a:pPr lvl="2">
              <a:spcBef>
                <a:spcPts val="0"/>
              </a:spcBef>
            </a:pPr>
            <a:r>
              <a:rPr lang="en-US" dirty="0"/>
              <a:t>Revised certification statement for units containing freeze protection.</a:t>
            </a:r>
          </a:p>
          <a:p>
            <a:pPr lvl="2">
              <a:spcBef>
                <a:spcPts val="0"/>
              </a:spcBef>
            </a:pPr>
            <a:r>
              <a:rPr lang="en-US" dirty="0"/>
              <a:t>Selections for units with freeze protection must include performance of the unit rated with water on the same software output report or catalog to claim certification</a:t>
            </a:r>
          </a:p>
          <a:p>
            <a:pPr lvl="2">
              <a:spcBef>
                <a:spcPts val="0"/>
              </a:spcBef>
            </a:pPr>
            <a:r>
              <a:rPr lang="en-US" dirty="0"/>
              <a:t>Clarify statement to be used for application ratings outside the scope of the standard.</a:t>
            </a:r>
          </a:p>
          <a:p>
            <a:pPr lvl="2">
              <a:spcBef>
                <a:spcPts val="0"/>
              </a:spcBef>
            </a:pPr>
            <a:r>
              <a:rPr lang="en-US" dirty="0"/>
              <a:t>WCCL: Selections for heating or heating and cooling must include heating performance at full-load standard rating conditions on the same software output report or catalog to claim certification.</a:t>
            </a:r>
          </a:p>
          <a:p>
            <a:pPr lvl="2">
              <a:spcBef>
                <a:spcPts val="0"/>
              </a:spcBef>
            </a:pPr>
            <a:r>
              <a:rPr lang="en-US" dirty="0"/>
              <a:t>Removed redundant section on Alternate Certification.</a:t>
            </a:r>
          </a:p>
          <a:p>
            <a:pPr lvl="2">
              <a:spcBef>
                <a:spcPts val="0"/>
              </a:spcBef>
            </a:pPr>
            <a:r>
              <a:rPr lang="en-US" dirty="0"/>
              <a:t>Aligned EN Certification Statement between ACCL and WCCL. </a:t>
            </a:r>
          </a:p>
        </p:txBody>
      </p:sp>
    </p:spTree>
    <p:extLst>
      <p:ext uri="{BB962C8B-B14F-4D97-AF65-F5344CB8AC3E}">
        <p14:creationId xmlns:p14="http://schemas.microsoft.com/office/powerpoint/2010/main" val="201853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Require compliance with 550/590-2020 and 551/591-2020</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An extension was previously granted to allow participants to use 550/590-2018 and 551/591-2018 until May 1, 2021. That extension expired, so participants must now use the current 2020 versions. </a:t>
            </a:r>
          </a:p>
          <a:p>
            <a:r>
              <a:rPr lang="en-US" dirty="0"/>
              <a:t>What: Removed note from preface that had extended required compliance date to May 1, 2021. All references updated to match new versions. </a:t>
            </a:r>
          </a:p>
          <a:p>
            <a:pPr lvl="1"/>
            <a:r>
              <a:rPr lang="en-US" dirty="0"/>
              <a:t>For a summary of changes in the standard please refer to the presentation:</a:t>
            </a:r>
          </a:p>
          <a:p>
            <a:pPr marL="457200" lvl="1" indent="0">
              <a:buNone/>
            </a:pPr>
            <a:r>
              <a:rPr lang="en-US" dirty="0"/>
              <a:t>	 </a:t>
            </a:r>
            <a:r>
              <a:rPr lang="en-US" dirty="0">
                <a:hlinkClick r:id="rId3"/>
              </a:rPr>
              <a:t>AHRI 550/590 &amp; 551/591 Changes from 2018 with Errata</a:t>
            </a:r>
            <a:endParaRPr lang="en-US" dirty="0"/>
          </a:p>
          <a:p>
            <a:pPr lvl="1"/>
            <a:endParaRPr lang="en-US" dirty="0"/>
          </a:p>
          <a:p>
            <a:pPr lvl="1"/>
            <a:endParaRPr lang="en-US" dirty="0"/>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289221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Clarify 5</a:t>
            </a:r>
            <a:r>
              <a:rPr lang="en-US" baseline="30000" dirty="0"/>
              <a:t>th</a:t>
            </a:r>
            <a:r>
              <a:rPr lang="en-US" dirty="0"/>
              <a:t> Point Percent Load and Re-Rate</a:t>
            </a:r>
          </a:p>
        </p:txBody>
      </p:sp>
      <p:sp>
        <p:nvSpPr>
          <p:cNvPr id="3" name="Content Placeholder 2"/>
          <p:cNvSpPr>
            <a:spLocks noGrp="1"/>
          </p:cNvSpPr>
          <p:nvPr>
            <p:ph idx="1"/>
          </p:nvPr>
        </p:nvSpPr>
        <p:spPr>
          <a:xfrm>
            <a:off x="457200" y="914400"/>
            <a:ext cx="8534400" cy="5410200"/>
          </a:xfrm>
        </p:spPr>
        <p:txBody>
          <a:bodyPr>
            <a:normAutofit/>
          </a:bodyPr>
          <a:lstStyle/>
          <a:p>
            <a:r>
              <a:rPr lang="en-US" dirty="0"/>
              <a:t>Why: Resolve ambiguity in fifth point percent load calculation and re-rate procedure. </a:t>
            </a:r>
          </a:p>
          <a:p>
            <a:r>
              <a:rPr lang="en-US" dirty="0"/>
              <a:t>What: Updated sections 3.8.1 and 3.9.3.</a:t>
            </a:r>
          </a:p>
          <a:p>
            <a:pPr lvl="1"/>
            <a:r>
              <a:rPr lang="en-US" dirty="0"/>
              <a:t>AHRI to select a capacity for the 5</a:t>
            </a:r>
            <a:r>
              <a:rPr lang="en-US" baseline="30000" dirty="0"/>
              <a:t>th</a:t>
            </a:r>
            <a:r>
              <a:rPr lang="en-US" dirty="0"/>
              <a:t> point. Clarify that if software requires a separate selection for the 5</a:t>
            </a:r>
            <a:r>
              <a:rPr lang="en-US" baseline="30000" dirty="0"/>
              <a:t>th</a:t>
            </a:r>
            <a:r>
              <a:rPr lang="en-US" dirty="0"/>
              <a:t> point, the selected capacity is the target, not percent load. </a:t>
            </a:r>
          </a:p>
          <a:p>
            <a:pPr lvl="1"/>
            <a:r>
              <a:rPr lang="en-US" dirty="0"/>
              <a:t>Clarify determination of additional test points for 5</a:t>
            </a:r>
            <a:r>
              <a:rPr lang="en-US" baseline="30000" dirty="0"/>
              <a:t>th</a:t>
            </a:r>
            <a:r>
              <a:rPr lang="en-US" dirty="0"/>
              <a:t> point re-rates.</a:t>
            </a:r>
          </a:p>
          <a:p>
            <a:pPr lvl="1"/>
            <a:r>
              <a:rPr lang="en-US" dirty="0"/>
              <a:t>Clarify that re-rate percentage is determined without tolerances.</a:t>
            </a:r>
          </a:p>
          <a:p>
            <a:pPr lvl="1"/>
            <a:r>
              <a:rPr lang="en-US" dirty="0"/>
              <a:t>Allow use of interpolation to determine passing points for re-rate boundary.</a:t>
            </a:r>
          </a:p>
          <a:p>
            <a:pPr lvl="1"/>
            <a:r>
              <a:rPr lang="en-US" dirty="0"/>
              <a:t>Added appendix to include examples for clarity. </a:t>
            </a:r>
          </a:p>
          <a:p>
            <a:endParaRPr lang="en-US" dirty="0"/>
          </a:p>
        </p:txBody>
      </p:sp>
    </p:spTree>
    <p:extLst>
      <p:ext uri="{BB962C8B-B14F-4D97-AF65-F5344CB8AC3E}">
        <p14:creationId xmlns:p14="http://schemas.microsoft.com/office/powerpoint/2010/main" val="77774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0A69-7A0D-4E26-AB66-8BE23ED8E0C4}"/>
              </a:ext>
            </a:extLst>
          </p:cNvPr>
          <p:cNvSpPr>
            <a:spLocks noGrp="1"/>
          </p:cNvSpPr>
          <p:nvPr>
            <p:ph type="title"/>
          </p:nvPr>
        </p:nvSpPr>
        <p:spPr/>
        <p:txBody>
          <a:bodyPr/>
          <a:lstStyle/>
          <a:p>
            <a:r>
              <a:rPr lang="en-US" dirty="0"/>
              <a:t>5</a:t>
            </a:r>
            <a:r>
              <a:rPr lang="en-US" baseline="30000" dirty="0"/>
              <a:t>th</a:t>
            </a:r>
            <a:r>
              <a:rPr lang="en-US" dirty="0"/>
              <a:t> Point Re-Rate Example</a:t>
            </a:r>
          </a:p>
        </p:txBody>
      </p:sp>
      <p:pic>
        <p:nvPicPr>
          <p:cNvPr id="4" name="Picture 3">
            <a:extLst>
              <a:ext uri="{FF2B5EF4-FFF2-40B4-BE49-F238E27FC236}">
                <a16:creationId xmlns:a16="http://schemas.microsoft.com/office/drawing/2014/main" id="{DAC16845-4D88-48FB-BE61-7341468D28E7}"/>
              </a:ext>
            </a:extLst>
          </p:cNvPr>
          <p:cNvPicPr>
            <a:picLocks noChangeAspect="1"/>
          </p:cNvPicPr>
          <p:nvPr/>
        </p:nvPicPr>
        <p:blipFill>
          <a:blip r:embed="rId2"/>
          <a:stretch>
            <a:fillRect/>
          </a:stretch>
        </p:blipFill>
        <p:spPr>
          <a:xfrm>
            <a:off x="457200" y="2652713"/>
            <a:ext cx="6014377" cy="3476626"/>
          </a:xfrm>
          <a:prstGeom prst="rect">
            <a:avLst/>
          </a:prstGeom>
        </p:spPr>
      </p:pic>
      <p:pic>
        <p:nvPicPr>
          <p:cNvPr id="6" name="Picture 5">
            <a:extLst>
              <a:ext uri="{FF2B5EF4-FFF2-40B4-BE49-F238E27FC236}">
                <a16:creationId xmlns:a16="http://schemas.microsoft.com/office/drawing/2014/main" id="{29508509-D025-42C1-8D84-CAB4CC0E035E}"/>
              </a:ext>
            </a:extLst>
          </p:cNvPr>
          <p:cNvPicPr>
            <a:picLocks noChangeAspect="1"/>
          </p:cNvPicPr>
          <p:nvPr/>
        </p:nvPicPr>
        <p:blipFill>
          <a:blip r:embed="rId3"/>
          <a:stretch>
            <a:fillRect/>
          </a:stretch>
        </p:blipFill>
        <p:spPr>
          <a:xfrm>
            <a:off x="304800" y="914400"/>
            <a:ext cx="6162675" cy="1666875"/>
          </a:xfrm>
          <a:prstGeom prst="rect">
            <a:avLst/>
          </a:prstGeom>
        </p:spPr>
      </p:pic>
    </p:spTree>
    <p:extLst>
      <p:ext uri="{BB962C8B-B14F-4D97-AF65-F5344CB8AC3E}">
        <p14:creationId xmlns:p14="http://schemas.microsoft.com/office/powerpoint/2010/main" val="102476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lstStyle/>
          <a:p>
            <a:r>
              <a:rPr lang="en-US" dirty="0"/>
              <a:t>Clarify procedure for determination of Maximum Approved Test Stand Capacity</a:t>
            </a:r>
          </a:p>
        </p:txBody>
      </p:sp>
      <p:sp>
        <p:nvSpPr>
          <p:cNvPr id="3" name="Content Placeholder 2"/>
          <p:cNvSpPr>
            <a:spLocks noGrp="1"/>
          </p:cNvSpPr>
          <p:nvPr>
            <p:ph idx="1"/>
          </p:nvPr>
        </p:nvSpPr>
        <p:spPr>
          <a:xfrm>
            <a:off x="457200" y="1143000"/>
            <a:ext cx="8534400" cy="5410200"/>
          </a:xfrm>
        </p:spPr>
        <p:txBody>
          <a:bodyPr>
            <a:normAutofit/>
          </a:bodyPr>
          <a:lstStyle/>
          <a:p>
            <a:r>
              <a:rPr lang="en-US" dirty="0"/>
              <a:t>Why: Provide transparency by aligning language in OM with AHRI’s process.</a:t>
            </a:r>
          </a:p>
          <a:p>
            <a:r>
              <a:rPr lang="en-US" dirty="0"/>
              <a:t>What: </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126BDA4A-45C2-467D-8CBD-8658657B06D4}"/>
              </a:ext>
            </a:extLst>
          </p:cNvPr>
          <p:cNvPicPr>
            <a:picLocks noChangeAspect="1"/>
          </p:cNvPicPr>
          <p:nvPr/>
        </p:nvPicPr>
        <p:blipFill>
          <a:blip r:embed="rId3"/>
          <a:stretch>
            <a:fillRect/>
          </a:stretch>
        </p:blipFill>
        <p:spPr>
          <a:xfrm>
            <a:off x="1143000" y="2362200"/>
            <a:ext cx="5867400" cy="2793466"/>
          </a:xfrm>
          <a:prstGeom prst="rect">
            <a:avLst/>
          </a:prstGeom>
        </p:spPr>
      </p:pic>
    </p:spTree>
    <p:extLst>
      <p:ext uri="{BB962C8B-B14F-4D97-AF65-F5344CB8AC3E}">
        <p14:creationId xmlns:p14="http://schemas.microsoft.com/office/powerpoint/2010/main" val="25510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144000" cy="639762"/>
          </a:xfrm>
        </p:spPr>
        <p:txBody>
          <a:bodyPr/>
          <a:lstStyle/>
          <a:p>
            <a:r>
              <a:rPr lang="en-US" dirty="0"/>
              <a:t>Penalty Test </a:t>
            </a:r>
          </a:p>
        </p:txBody>
      </p:sp>
      <p:sp>
        <p:nvSpPr>
          <p:cNvPr id="3" name="Content Placeholder 2"/>
          <p:cNvSpPr>
            <a:spLocks noGrp="1"/>
          </p:cNvSpPr>
          <p:nvPr>
            <p:ph idx="1"/>
          </p:nvPr>
        </p:nvSpPr>
        <p:spPr>
          <a:xfrm>
            <a:off x="381000" y="950422"/>
            <a:ext cx="8534400" cy="5410200"/>
          </a:xfrm>
        </p:spPr>
        <p:txBody>
          <a:bodyPr>
            <a:normAutofit/>
          </a:bodyPr>
          <a:lstStyle/>
          <a:p>
            <a:r>
              <a:rPr lang="en-US" dirty="0"/>
              <a:t>Why: Avoid delays in completing penalty tests. </a:t>
            </a:r>
          </a:p>
          <a:p>
            <a:r>
              <a:rPr lang="en-US" dirty="0"/>
              <a:t>What: Penalty tests may be assigned to either the same test year as the failed test or the following year. </a:t>
            </a:r>
          </a:p>
          <a:p>
            <a:pPr lvl="1"/>
            <a:r>
              <a:rPr lang="en-US" dirty="0"/>
              <a:t>AHRI will determine the test year depending on when the re-rate occurs. </a:t>
            </a:r>
          </a:p>
          <a:p>
            <a:pPr lvl="1"/>
            <a:endParaRPr lang="en-US" dirty="0"/>
          </a:p>
          <a:p>
            <a:endParaRPr lang="en-US" dirty="0"/>
          </a:p>
        </p:txBody>
      </p:sp>
      <p:pic>
        <p:nvPicPr>
          <p:cNvPr id="5" name="Picture 4">
            <a:extLst>
              <a:ext uri="{FF2B5EF4-FFF2-40B4-BE49-F238E27FC236}">
                <a16:creationId xmlns:a16="http://schemas.microsoft.com/office/drawing/2014/main" id="{C4E2827C-42CA-401D-A3C1-1773F1289A92}"/>
              </a:ext>
            </a:extLst>
          </p:cNvPr>
          <p:cNvPicPr>
            <a:picLocks noChangeAspect="1"/>
          </p:cNvPicPr>
          <p:nvPr/>
        </p:nvPicPr>
        <p:blipFill>
          <a:blip r:embed="rId3"/>
          <a:stretch>
            <a:fillRect/>
          </a:stretch>
        </p:blipFill>
        <p:spPr>
          <a:xfrm>
            <a:off x="1371600" y="2950672"/>
            <a:ext cx="5861060" cy="1697528"/>
          </a:xfrm>
          <a:prstGeom prst="rect">
            <a:avLst/>
          </a:prstGeom>
        </p:spPr>
      </p:pic>
    </p:spTree>
    <p:extLst>
      <p:ext uri="{BB962C8B-B14F-4D97-AF65-F5344CB8AC3E}">
        <p14:creationId xmlns:p14="http://schemas.microsoft.com/office/powerpoint/2010/main" val="171529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144000" cy="639762"/>
          </a:xfrm>
        </p:spPr>
        <p:txBody>
          <a:bodyPr/>
          <a:lstStyle/>
          <a:p>
            <a:r>
              <a:rPr lang="en-US" dirty="0"/>
              <a:t>Approval of Test Stand User Testing Fees</a:t>
            </a:r>
          </a:p>
        </p:txBody>
      </p:sp>
      <p:sp>
        <p:nvSpPr>
          <p:cNvPr id="3" name="Content Placeholder 2"/>
          <p:cNvSpPr>
            <a:spLocks noGrp="1"/>
          </p:cNvSpPr>
          <p:nvPr>
            <p:ph idx="1"/>
          </p:nvPr>
        </p:nvSpPr>
        <p:spPr>
          <a:xfrm>
            <a:off x="381000" y="950422"/>
            <a:ext cx="8534400" cy="5410200"/>
          </a:xfrm>
        </p:spPr>
        <p:txBody>
          <a:bodyPr>
            <a:normAutofit/>
          </a:bodyPr>
          <a:lstStyle/>
          <a:p>
            <a:r>
              <a:rPr lang="en-US" dirty="0"/>
              <a:t>Why: Liquid Chillers Section no longer exists. </a:t>
            </a:r>
          </a:p>
          <a:p>
            <a:r>
              <a:rPr lang="en-US" dirty="0"/>
              <a:t>What: Test Stand User testing fees to be approved by Compliance Committee.</a:t>
            </a:r>
          </a:p>
          <a:p>
            <a:pPr lvl="1"/>
            <a:endParaRPr lang="en-US" dirty="0"/>
          </a:p>
          <a:p>
            <a:endParaRPr lang="en-US" dirty="0"/>
          </a:p>
        </p:txBody>
      </p:sp>
      <p:pic>
        <p:nvPicPr>
          <p:cNvPr id="6" name="Picture 5">
            <a:extLst>
              <a:ext uri="{FF2B5EF4-FFF2-40B4-BE49-F238E27FC236}">
                <a16:creationId xmlns:a16="http://schemas.microsoft.com/office/drawing/2014/main" id="{FD712F1E-73F2-4E14-98FD-5A30DC1F5FF4}"/>
              </a:ext>
            </a:extLst>
          </p:cNvPr>
          <p:cNvPicPr>
            <a:picLocks noChangeAspect="1"/>
          </p:cNvPicPr>
          <p:nvPr/>
        </p:nvPicPr>
        <p:blipFill>
          <a:blip r:embed="rId3"/>
          <a:stretch>
            <a:fillRect/>
          </a:stretch>
        </p:blipFill>
        <p:spPr>
          <a:xfrm>
            <a:off x="1066800" y="2147887"/>
            <a:ext cx="5695950" cy="2562225"/>
          </a:xfrm>
          <a:prstGeom prst="rect">
            <a:avLst/>
          </a:prstGeom>
        </p:spPr>
      </p:pic>
    </p:spTree>
    <p:extLst>
      <p:ext uri="{BB962C8B-B14F-4D97-AF65-F5344CB8AC3E}">
        <p14:creationId xmlns:p14="http://schemas.microsoft.com/office/powerpoint/2010/main" val="2829743106"/>
      </p:ext>
    </p:extLst>
  </p:cSld>
  <p:clrMapOvr>
    <a:masterClrMapping/>
  </p:clrMapOvr>
</p:sld>
</file>

<file path=ppt/theme/theme1.xml><?xml version="1.0" encoding="utf-8"?>
<a:theme xmlns:a="http://schemas.openxmlformats.org/drawingml/2006/main" name="Revised powerpoint template 7.18.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 powerpoint template 7.18.13</Template>
  <TotalTime>7489</TotalTime>
  <Words>916</Words>
  <Application>Microsoft Office PowerPoint</Application>
  <PresentationFormat>On-screen Show (4:3)</PresentationFormat>
  <Paragraphs>109</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Revised powerpoint template 7.18.13</vt:lpstr>
      <vt:lpstr>Air-Cooled Chillers (ACCL) and Water-Cooled Chillers (WCCL) Certification Program Update</vt:lpstr>
      <vt:lpstr>Updated Sections of the ACCL and WCCL OMs (2021)</vt:lpstr>
      <vt:lpstr>Updated Sections of the ACCL and WCCL OMs (2021)</vt:lpstr>
      <vt:lpstr>Require compliance with 550/590-2020 and 551/591-2020</vt:lpstr>
      <vt:lpstr>Clarify 5th Point Percent Load and Re-Rate</vt:lpstr>
      <vt:lpstr>5th Point Re-Rate Example</vt:lpstr>
      <vt:lpstr>Clarify procedure for determination of Maximum Approved Test Stand Capacity</vt:lpstr>
      <vt:lpstr>Penalty Test </vt:lpstr>
      <vt:lpstr>Approval of Test Stand User Testing Fees</vt:lpstr>
      <vt:lpstr>Certification Statement Flowchart</vt:lpstr>
      <vt:lpstr>Certification Statements: Freeze Protection</vt:lpstr>
      <vt:lpstr>Certification Statements: WCCL Heating Units</vt:lpstr>
      <vt:lpstr>Certification Statements: Application Ratings Outside the Scope of the Standard</vt:lpstr>
      <vt:lpstr>Certification Statements: EN Certification</vt:lpstr>
      <vt:lpstr>Certification Statements: Alternate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Monica</dc:creator>
  <cp:lastModifiedBy>Yeh, Jaime</cp:lastModifiedBy>
  <cp:revision>196</cp:revision>
  <cp:lastPrinted>2016-05-02T20:19:52Z</cp:lastPrinted>
  <dcterms:created xsi:type="dcterms:W3CDTF">2013-10-16T20:08:25Z</dcterms:created>
  <dcterms:modified xsi:type="dcterms:W3CDTF">2021-06-11T14:16:13Z</dcterms:modified>
</cp:coreProperties>
</file>